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Cambria" panose="02040503050406030204" pitchFamily="18" charset="0"/>
      <p:regular r:id="rId11"/>
      <p:bold r:id="rId12"/>
      <p:italic r:id="rId13"/>
      <p:boldItalic r:id="rId14"/>
    </p:embeddedFont>
    <p:embeddedFont>
      <p:font typeface="Poppins" panose="00000500000000000000" pitchFamily="2" charset="0"/>
      <p:regular r:id="rId15"/>
      <p:bold r:id="rId16"/>
      <p: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1263" autoAdjust="0"/>
  </p:normalViewPr>
  <p:slideViewPr>
    <p:cSldViewPr snapToGrid="0" snapToObjects="1">
      <p:cViewPr varScale="1">
        <p:scale>
          <a:sx n="64" d="100"/>
          <a:sy n="64" d="100"/>
        </p:scale>
        <p:origin x="78" y="10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Today, we're going to discuss writing an introduction for computer science research articles. We'll cover the essential rhetorical moves, which are introducing the research topic and context, identifying the research gap, stating significance and relevance, presenting the research objective or question, and providing an article outline.</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Let's dive into the first two moves. Move 1 is about introducing the research topic and context. In this step, you'll briefly present the general area of research and set the stage for your specific focus. Move 2 is about identifying the research gap. Here, you'll point out the limitations or unaddressed areas in existing research, justifying the need for your study.</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Now, let's look at Moves 3 and 4. In Move 3, you'll state the significance and relevance of your research. This means explaining why addressing the identified gap is important and how your study contributes to the field. Move 4 is all about presenting your research objective or question. You'll clearly state the main goal or research question that your study aims to address.</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Finally, we have Move 5, which is providing an article outline. This is an optional move, but it can be helpful to give a brief overview of the paper's organization and guide the reader through the subsequent sections. To wrap up, keep these writing tips in mind: use clear and concise language, avoid excessive jargon, and ensure a logical flow between the different rhetorical moves. </a:t>
            </a:r>
            <a:r>
              <a:rPr lang="en-US" sz="1800">
                <a:effectLst/>
                <a:latin typeface="Arial" panose="020B0604020202020204" pitchFamily="34" charset="0"/>
                <a:ea typeface="ＭＳ 明朝" panose="02020609040205080304" pitchFamily="17" charset="-128"/>
                <a:cs typeface="Times New Roman" panose="02020603050405020304" pitchFamily="18" charset="0"/>
              </a:rPr>
              <a:t>Thanks for listening, and good luck with your research articles!</a:t>
            </a:r>
            <a:endParaRPr lang="en-US" sz="180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cs typeface="Poppins" pitchFamily="34" charset="-120"/>
              </a:rPr>
              <a:t>Introduction </a:t>
            </a:r>
          </a:p>
          <a:p>
            <a:pPr algn="l">
              <a:lnSpc>
                <a:spcPts val="7668"/>
              </a:lnSpc>
              <a:buNone/>
            </a:pPr>
            <a:r>
              <a:rPr lang="en-US" sz="6750" dirty="0">
                <a:solidFill>
                  <a:srgbClr val="FFC000"/>
                </a:solidFill>
                <a:latin typeface="Poppins" pitchFamily="34" charset="0"/>
                <a:cs typeface="Poppins" pitchFamily="34" charset="-120"/>
              </a:rPr>
              <a:t>section</a:t>
            </a:r>
            <a:endParaRPr lang="en-US" dirty="0"/>
          </a:p>
        </p:txBody>
      </p:sp>
      <p:sp>
        <p:nvSpPr>
          <p:cNvPr id="4" name="Object 3"/>
          <p:cNvSpPr/>
          <p:nvPr/>
        </p:nvSpPr>
        <p:spPr>
          <a:xfrm>
            <a:off x="546122" y="4521802"/>
            <a:ext cx="7782836"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Move 1:</a:t>
            </a:r>
            <a:r>
              <a:rPr lang="en-US" sz="2000" dirty="0">
                <a:solidFill>
                  <a:srgbClr val="E7E6E6"/>
                </a:solidFill>
                <a:latin typeface="Poppins" pitchFamily="34" charset="0"/>
                <a:ea typeface="Poppins" pitchFamily="34" charset="-122"/>
                <a:cs typeface="Poppins" pitchFamily="34" charset="-120"/>
              </a:rPr>
              <a:t> </a:t>
            </a:r>
            <a:r>
              <a:rPr lang="en-US" sz="2000" dirty="0">
                <a:solidFill>
                  <a:schemeClr val="bg1"/>
                </a:solidFill>
                <a:effectLst/>
                <a:latin typeface="Arial" panose="020B0604020202020204" pitchFamily="34" charset="0"/>
                <a:ea typeface="ＭＳ 明朝" panose="02020609040205080304" pitchFamily="17" charset="-128"/>
              </a:rPr>
              <a:t>Introduce research topic and context</a:t>
            </a:r>
          </a:p>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Arial" panose="020B0604020202020204" pitchFamily="34" charset="0"/>
                <a:ea typeface="ＭＳ 明朝" panose="02020609040205080304" pitchFamily="17" charset="-128"/>
              </a:rPr>
              <a:t>Move 2: </a:t>
            </a:r>
            <a:r>
              <a:rPr lang="en-US" sz="2000" dirty="0">
                <a:solidFill>
                  <a:schemeClr val="bg1"/>
                </a:solidFill>
                <a:effectLst/>
                <a:latin typeface="Arial" panose="020B0604020202020204" pitchFamily="34" charset="0"/>
                <a:ea typeface="ＭＳ 明朝" panose="02020609040205080304" pitchFamily="17" charset="-128"/>
              </a:rPr>
              <a:t>Identify the research gap</a:t>
            </a:r>
          </a:p>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effectLst/>
                <a:latin typeface="Arial" panose="020B0604020202020204" pitchFamily="34" charset="0"/>
                <a:ea typeface="ＭＳ 明朝" panose="02020609040205080304" pitchFamily="17" charset="-128"/>
              </a:rPr>
              <a:t>Move 3: </a:t>
            </a:r>
            <a:r>
              <a:rPr lang="en-US" sz="2000" dirty="0">
                <a:solidFill>
                  <a:schemeClr val="bg1"/>
                </a:solidFill>
                <a:effectLst/>
                <a:latin typeface="Arial" panose="020B0604020202020204" pitchFamily="34" charset="0"/>
                <a:ea typeface="ＭＳ 明朝" panose="02020609040205080304" pitchFamily="17" charset="-128"/>
              </a:rPr>
              <a:t>State significance and relevance</a:t>
            </a:r>
          </a:p>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effectLst/>
                <a:latin typeface="Arial" panose="020B0604020202020204" pitchFamily="34" charset="0"/>
                <a:ea typeface="ＭＳ 明朝" panose="02020609040205080304" pitchFamily="17" charset="-128"/>
              </a:rPr>
              <a:t>Move 4: </a:t>
            </a:r>
            <a:r>
              <a:rPr lang="en-US" sz="2000" dirty="0">
                <a:solidFill>
                  <a:schemeClr val="bg1"/>
                </a:solidFill>
                <a:effectLst/>
                <a:latin typeface="Arial" panose="020B0604020202020204" pitchFamily="34" charset="0"/>
                <a:ea typeface="ＭＳ 明朝" panose="02020609040205080304" pitchFamily="17" charset="-128"/>
              </a:rPr>
              <a:t>Present research objective or question</a:t>
            </a:r>
          </a:p>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effectLst/>
                <a:latin typeface="Arial" panose="020B0604020202020204" pitchFamily="34" charset="0"/>
                <a:ea typeface="ＭＳ 明朝" panose="02020609040205080304" pitchFamily="17" charset="-128"/>
              </a:rPr>
              <a:t>Move 5: </a:t>
            </a:r>
            <a:r>
              <a:rPr lang="en-US" sz="2000" dirty="0">
                <a:solidFill>
                  <a:schemeClr val="bg1"/>
                </a:solidFill>
                <a:effectLst/>
                <a:latin typeface="Arial" panose="020B0604020202020204" pitchFamily="34" charset="0"/>
                <a:ea typeface="ＭＳ 明朝" panose="02020609040205080304" pitchFamily="17" charset="-128"/>
              </a:rPr>
              <a:t>(optional): Provide an article outline</a:t>
            </a:r>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8" name="Object 3">
            <a:extLst>
              <a:ext uri="{FF2B5EF4-FFF2-40B4-BE49-F238E27FC236}">
                <a16:creationId xmlns:a16="http://schemas.microsoft.com/office/drawing/2014/main" id="{A8FC2A8B-AB8F-5386-D1CB-E60282A08B6C}"/>
              </a:ext>
            </a:extLst>
          </p:cNvPr>
          <p:cNvSpPr/>
          <p:nvPr/>
        </p:nvSpPr>
        <p:spPr>
          <a:xfrm>
            <a:off x="546122" y="3885546"/>
            <a:ext cx="7782836" cy="292077"/>
          </a:xfrm>
          <a:prstGeom prst="rect">
            <a:avLst/>
          </a:prstGeom>
          <a:noFill/>
        </p:spPr>
        <p:txBody>
          <a:bodyPr wrap="square" lIns="0" tIns="0" rIns="0" bIns="0" rtlCol="0" anchor="t"/>
          <a:lstStyle/>
          <a:p>
            <a:pPr algn="l">
              <a:lnSpc>
                <a:spcPts val="2300"/>
              </a:lnSpc>
              <a:spcBef>
                <a:spcPts val="3170"/>
              </a:spcBef>
              <a:buNone/>
            </a:pPr>
            <a:r>
              <a:rPr lang="en-US" sz="2025" dirty="0">
                <a:solidFill>
                  <a:srgbClr val="FFC000"/>
                </a:solidFill>
                <a:latin typeface="Poppins" pitchFamily="34" charset="0"/>
                <a:ea typeface="Poppins" pitchFamily="34" charset="-122"/>
                <a:cs typeface="Poppins" pitchFamily="34" charset="-120"/>
              </a:rPr>
              <a:t>Rhetorical moves</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sp>
        <p:nvSpPr>
          <p:cNvPr id="2" name="Object 1"/>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Move 1: Introduce research topic and context</a:t>
            </a:r>
            <a:endParaRPr lang="en-US" sz="3600" dirty="0"/>
          </a:p>
        </p:txBody>
      </p:sp>
      <p:sp>
        <p:nvSpPr>
          <p:cNvPr id="4" name="Object 3"/>
          <p:cNvSpPr/>
          <p:nvPr/>
        </p:nvSpPr>
        <p:spPr>
          <a:xfrm>
            <a:off x="380905" y="3720814"/>
            <a:ext cx="9092196" cy="973539"/>
          </a:xfrm>
          <a:prstGeom prst="rect">
            <a:avLst/>
          </a:prstGeom>
          <a:noFill/>
        </p:spPr>
        <p:txBody>
          <a:bodyPr wrap="square" lIns="0" tIns="0" rIns="0" bIns="0" rtlCol="0" anchor="t"/>
          <a:lstStyle/>
          <a:p>
            <a:pPr algn="l">
              <a:lnSpc>
                <a:spcPts val="7668"/>
              </a:lnSpc>
              <a:spcBef>
                <a:spcPts val="5441"/>
              </a:spcBef>
              <a:buNone/>
            </a:pPr>
            <a:r>
              <a:rPr lang="en-US" sz="3600" dirty="0">
                <a:solidFill>
                  <a:srgbClr val="FFC000"/>
                </a:solidFill>
                <a:latin typeface="Poppins" pitchFamily="34" charset="0"/>
                <a:ea typeface="Poppins" pitchFamily="34" charset="-122"/>
                <a:cs typeface="Poppins" pitchFamily="34" charset="-120"/>
              </a:rPr>
              <a:t>Move 2: Identify the research gap</a:t>
            </a:r>
            <a:endParaRPr lang="en-US" sz="3600" dirty="0"/>
          </a:p>
        </p:txBody>
      </p:sp>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8" name="TextBox 7">
            <a:extLst>
              <a:ext uri="{FF2B5EF4-FFF2-40B4-BE49-F238E27FC236}">
                <a16:creationId xmlns:a16="http://schemas.microsoft.com/office/drawing/2014/main" id="{75CF2AA8-9064-36A7-C560-712400F6A9DF}"/>
              </a:ext>
            </a:extLst>
          </p:cNvPr>
          <p:cNvSpPr txBox="1"/>
          <p:nvPr/>
        </p:nvSpPr>
        <p:spPr>
          <a:xfrm>
            <a:off x="914399" y="2044005"/>
            <a:ext cx="5871411" cy="1384995"/>
          </a:xfrm>
          <a:prstGeom prst="rect">
            <a:avLst/>
          </a:prstGeom>
          <a:noFill/>
        </p:spPr>
        <p:txBody>
          <a:bodyPr wrap="square" rtlCol="0">
            <a:spAutoFit/>
          </a:bodyPr>
          <a:lstStyle/>
          <a:p>
            <a:pPr>
              <a:spcBef>
                <a:spcPts val="0"/>
              </a:spcBef>
              <a:spcAft>
                <a:spcPts val="0"/>
              </a:spcAft>
            </a:pPr>
            <a:endParaRPr lang="en-US" sz="2000" dirty="0">
              <a:effectLst/>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Briefly present the general area of research</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Set the stage for your specific focus</a:t>
            </a:r>
          </a:p>
          <a:p>
            <a:endParaRPr lang="en-US" dirty="0"/>
          </a:p>
        </p:txBody>
      </p:sp>
      <p:sp>
        <p:nvSpPr>
          <p:cNvPr id="9" name="TextBox 8">
            <a:extLst>
              <a:ext uri="{FF2B5EF4-FFF2-40B4-BE49-F238E27FC236}">
                <a16:creationId xmlns:a16="http://schemas.microsoft.com/office/drawing/2014/main" id="{F9ABFD8F-8A28-D92C-DF68-C1B39425E2C9}"/>
              </a:ext>
            </a:extLst>
          </p:cNvPr>
          <p:cNvSpPr txBox="1"/>
          <p:nvPr/>
        </p:nvSpPr>
        <p:spPr>
          <a:xfrm>
            <a:off x="914399" y="4701143"/>
            <a:ext cx="8558702" cy="1384995"/>
          </a:xfrm>
          <a:prstGeom prst="rect">
            <a:avLst/>
          </a:prstGeom>
          <a:noFill/>
        </p:spPr>
        <p:txBody>
          <a:bodyPr wrap="square" rtlCol="0">
            <a:spAutoFit/>
          </a:bodyPr>
          <a:lstStyle/>
          <a:p>
            <a:pPr>
              <a:spcBef>
                <a:spcPts val="0"/>
              </a:spcBef>
              <a:spcAft>
                <a:spcPts val="0"/>
              </a:spcAft>
            </a:pPr>
            <a:endParaRPr lang="en-US" sz="2000" dirty="0">
              <a:effectLst/>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Point out limitations or unaddressed areas in existing research</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Justify the need for your study</a:t>
            </a: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sp>
        <p:nvSpPr>
          <p:cNvPr id="2" name="Object 1"/>
          <p:cNvSpPr/>
          <p:nvPr/>
        </p:nvSpPr>
        <p:spPr>
          <a:xfrm>
            <a:off x="380905" y="1063557"/>
            <a:ext cx="11217537"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Move 3: State significance and relevance</a:t>
            </a:r>
            <a:endParaRPr lang="en-US" sz="3600" dirty="0"/>
          </a:p>
        </p:txBody>
      </p:sp>
      <p:sp>
        <p:nvSpPr>
          <p:cNvPr id="4" name="Object 3"/>
          <p:cNvSpPr/>
          <p:nvPr/>
        </p:nvSpPr>
        <p:spPr>
          <a:xfrm>
            <a:off x="380905" y="3575276"/>
            <a:ext cx="11025032" cy="973539"/>
          </a:xfrm>
          <a:prstGeom prst="rect">
            <a:avLst/>
          </a:prstGeom>
          <a:noFill/>
        </p:spPr>
        <p:txBody>
          <a:bodyPr wrap="square" lIns="0" tIns="0" rIns="0" bIns="0" rtlCol="0" anchor="t"/>
          <a:lstStyle/>
          <a:p>
            <a:pPr algn="l">
              <a:lnSpc>
                <a:spcPts val="7668"/>
              </a:lnSpc>
              <a:spcBef>
                <a:spcPts val="5441"/>
              </a:spcBef>
              <a:buNone/>
            </a:pPr>
            <a:r>
              <a:rPr lang="en-US" sz="3600" dirty="0">
                <a:solidFill>
                  <a:srgbClr val="FFC000"/>
                </a:solidFill>
                <a:latin typeface="Poppins" pitchFamily="34" charset="0"/>
                <a:ea typeface="Poppins" pitchFamily="34" charset="-122"/>
                <a:cs typeface="Poppins" pitchFamily="34" charset="-120"/>
              </a:rPr>
              <a:t>Move 4: Results</a:t>
            </a:r>
            <a:endParaRPr lang="en-US" sz="3600" dirty="0"/>
          </a:p>
        </p:txBody>
      </p:sp>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7" name="TextBox 6">
            <a:extLst>
              <a:ext uri="{FF2B5EF4-FFF2-40B4-BE49-F238E27FC236}">
                <a16:creationId xmlns:a16="http://schemas.microsoft.com/office/drawing/2014/main" id="{34C21D11-8C0E-6E6F-AEDD-9BFE78352CB9}"/>
              </a:ext>
            </a:extLst>
          </p:cNvPr>
          <p:cNvSpPr txBox="1"/>
          <p:nvPr/>
        </p:nvSpPr>
        <p:spPr>
          <a:xfrm>
            <a:off x="914399" y="2044005"/>
            <a:ext cx="8253664" cy="1384995"/>
          </a:xfrm>
          <a:prstGeom prst="rect">
            <a:avLst/>
          </a:prstGeom>
          <a:noFill/>
        </p:spPr>
        <p:txBody>
          <a:bodyPr wrap="square" rtlCol="0">
            <a:spAutoFit/>
          </a:bodyPr>
          <a:lstStyle/>
          <a:p>
            <a:pPr>
              <a:spcBef>
                <a:spcPts val="0"/>
              </a:spcBef>
              <a:spcAft>
                <a:spcPts val="0"/>
              </a:spcAft>
            </a:pPr>
            <a:endParaRPr lang="en-US" sz="2000" dirty="0">
              <a:effectLst/>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Explain the importance of addressing the identified gap</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Describe how your study contributes to the field</a:t>
            </a:r>
          </a:p>
          <a:p>
            <a:endParaRPr lang="en-US" dirty="0"/>
          </a:p>
        </p:txBody>
      </p:sp>
      <p:sp>
        <p:nvSpPr>
          <p:cNvPr id="8" name="TextBox 7">
            <a:extLst>
              <a:ext uri="{FF2B5EF4-FFF2-40B4-BE49-F238E27FC236}">
                <a16:creationId xmlns:a16="http://schemas.microsoft.com/office/drawing/2014/main" id="{DF6CAA64-8B50-093E-95C8-46D2C8E1E76F}"/>
              </a:ext>
            </a:extLst>
          </p:cNvPr>
          <p:cNvSpPr txBox="1"/>
          <p:nvPr/>
        </p:nvSpPr>
        <p:spPr>
          <a:xfrm>
            <a:off x="914398" y="4713042"/>
            <a:ext cx="8373981" cy="1384995"/>
          </a:xfrm>
          <a:prstGeom prst="rect">
            <a:avLst/>
          </a:prstGeom>
          <a:noFill/>
        </p:spPr>
        <p:txBody>
          <a:bodyPr wrap="square" rtlCol="0">
            <a:spAutoFit/>
          </a:bodyPr>
          <a:lstStyle/>
          <a:p>
            <a:pPr>
              <a:spcBef>
                <a:spcPts val="0"/>
              </a:spcBef>
              <a:spcAft>
                <a:spcPts val="0"/>
              </a:spcAft>
            </a:pPr>
            <a:endParaRPr lang="en-US" sz="2000" dirty="0">
              <a:effectLst/>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Clearly state the main goal or research question</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Show what your study aims to address</a:t>
            </a: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5" name="Object 1">
            <a:extLst>
              <a:ext uri="{FF2B5EF4-FFF2-40B4-BE49-F238E27FC236}">
                <a16:creationId xmlns:a16="http://schemas.microsoft.com/office/drawing/2014/main" id="{ABCF629F-FBA1-85A2-81F4-6E10DFB83787}"/>
              </a:ext>
            </a:extLst>
          </p:cNvPr>
          <p:cNvSpPr/>
          <p:nvPr/>
        </p:nvSpPr>
        <p:spPr>
          <a:xfrm>
            <a:off x="380905" y="1063557"/>
            <a:ext cx="11217537"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Move 5 (optional): Provide an article outline</a:t>
            </a:r>
            <a:endParaRPr lang="en-US" sz="3600" dirty="0"/>
          </a:p>
        </p:txBody>
      </p:sp>
      <p:sp>
        <p:nvSpPr>
          <p:cNvPr id="6" name="Object 1">
            <a:extLst>
              <a:ext uri="{FF2B5EF4-FFF2-40B4-BE49-F238E27FC236}">
                <a16:creationId xmlns:a16="http://schemas.microsoft.com/office/drawing/2014/main" id="{3D7AE6DF-EFA9-265E-3F00-7DC8323F8130}"/>
              </a:ext>
            </a:extLst>
          </p:cNvPr>
          <p:cNvSpPr/>
          <p:nvPr/>
        </p:nvSpPr>
        <p:spPr>
          <a:xfrm>
            <a:off x="487231" y="3398080"/>
            <a:ext cx="11217537"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Writing tips</a:t>
            </a:r>
            <a:endParaRPr lang="en-US" sz="3600" dirty="0"/>
          </a:p>
        </p:txBody>
      </p:sp>
      <p:sp>
        <p:nvSpPr>
          <p:cNvPr id="7" name="TextBox 6">
            <a:extLst>
              <a:ext uri="{FF2B5EF4-FFF2-40B4-BE49-F238E27FC236}">
                <a16:creationId xmlns:a16="http://schemas.microsoft.com/office/drawing/2014/main" id="{0EB4C17F-655C-4682-8C08-A99AD29CDED7}"/>
              </a:ext>
            </a:extLst>
          </p:cNvPr>
          <p:cNvSpPr txBox="1"/>
          <p:nvPr/>
        </p:nvSpPr>
        <p:spPr>
          <a:xfrm>
            <a:off x="914399" y="2044005"/>
            <a:ext cx="8253664" cy="1384995"/>
          </a:xfrm>
          <a:prstGeom prst="rect">
            <a:avLst/>
          </a:prstGeom>
          <a:noFill/>
        </p:spPr>
        <p:txBody>
          <a:bodyPr wrap="square" rtlCol="0">
            <a:spAutoFit/>
          </a:bodyPr>
          <a:lstStyle/>
          <a:p>
            <a:pPr>
              <a:spcBef>
                <a:spcPts val="0"/>
              </a:spcBef>
              <a:spcAft>
                <a:spcPts val="0"/>
              </a:spcAft>
            </a:pPr>
            <a:endParaRPr lang="en-US" sz="2000" dirty="0">
              <a:effectLst/>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Give a brief overview of the paper's organization</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Help guide the reader through subsequent sections</a:t>
            </a:r>
          </a:p>
          <a:p>
            <a:endParaRPr lang="en-US" dirty="0"/>
          </a:p>
        </p:txBody>
      </p:sp>
      <p:sp>
        <p:nvSpPr>
          <p:cNvPr id="8" name="TextBox 7">
            <a:extLst>
              <a:ext uri="{FF2B5EF4-FFF2-40B4-BE49-F238E27FC236}">
                <a16:creationId xmlns:a16="http://schemas.microsoft.com/office/drawing/2014/main" id="{7CD08EC8-1597-4826-D75B-7DCB836AD8CB}"/>
              </a:ext>
            </a:extLst>
          </p:cNvPr>
          <p:cNvSpPr txBox="1"/>
          <p:nvPr/>
        </p:nvSpPr>
        <p:spPr>
          <a:xfrm>
            <a:off x="914399" y="4441415"/>
            <a:ext cx="8253664" cy="1738938"/>
          </a:xfrm>
          <a:prstGeom prst="rect">
            <a:avLst/>
          </a:prstGeom>
          <a:noFill/>
        </p:spPr>
        <p:txBody>
          <a:bodyPr wrap="square" rtlCol="0">
            <a:spAutoFit/>
          </a:bodyPr>
          <a:lstStyle/>
          <a:p>
            <a:pPr>
              <a:spcBef>
                <a:spcPts val="0"/>
              </a:spcBef>
              <a:spcAft>
                <a:spcPts val="0"/>
              </a:spcAft>
            </a:pPr>
            <a:endParaRPr lang="en-US" sz="2000" dirty="0">
              <a:effectLst/>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Use clear and concise language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Avoid excessive jargon</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Ensure a logical flow between moves</a:t>
            </a:r>
          </a:p>
          <a:p>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456</Words>
  <Application>Microsoft Office PowerPoint</Application>
  <PresentationFormat>Widescreen</PresentationFormat>
  <Paragraphs>41</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Poppins</vt:lpstr>
      <vt:lpstr>Symbol</vt:lpstr>
      <vt:lpstr>Cambria</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6</cp:revision>
  <dcterms:created xsi:type="dcterms:W3CDTF">2023-08-09T04:07:22Z</dcterms:created>
  <dcterms:modified xsi:type="dcterms:W3CDTF">2023-08-09T07:15:05Z</dcterms:modified>
</cp:coreProperties>
</file>